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15" r:id="rId2"/>
    <p:sldId id="313" r:id="rId3"/>
    <p:sldId id="314" r:id="rId4"/>
    <p:sldId id="316" r:id="rId5"/>
    <p:sldId id="281" r:id="rId6"/>
    <p:sldId id="299" r:id="rId7"/>
    <p:sldId id="338" r:id="rId8"/>
    <p:sldId id="343" r:id="rId9"/>
    <p:sldId id="326" r:id="rId10"/>
    <p:sldId id="275" r:id="rId11"/>
    <p:sldId id="342" r:id="rId12"/>
    <p:sldId id="327" r:id="rId13"/>
    <p:sldId id="301" r:id="rId14"/>
    <p:sldId id="330" r:id="rId15"/>
    <p:sldId id="312" r:id="rId16"/>
    <p:sldId id="339" r:id="rId17"/>
    <p:sldId id="256" r:id="rId18"/>
    <p:sldId id="333" r:id="rId19"/>
    <p:sldId id="304" r:id="rId20"/>
    <p:sldId id="305" r:id="rId21"/>
    <p:sldId id="257" r:id="rId22"/>
    <p:sldId id="329" r:id="rId23"/>
    <p:sldId id="325" r:id="rId24"/>
    <p:sldId id="346" r:id="rId25"/>
    <p:sldId id="286" r:id="rId26"/>
    <p:sldId id="309" r:id="rId27"/>
    <p:sldId id="334" r:id="rId28"/>
    <p:sldId id="270" r:id="rId29"/>
    <p:sldId id="347" r:id="rId30"/>
    <p:sldId id="311" r:id="rId31"/>
    <p:sldId id="308" r:id="rId32"/>
    <p:sldId id="307" r:id="rId33"/>
    <p:sldId id="335" r:id="rId34"/>
    <p:sldId id="283" r:id="rId35"/>
    <p:sldId id="336" r:id="rId36"/>
    <p:sldId id="337" r:id="rId37"/>
    <p:sldId id="306" r:id="rId38"/>
    <p:sldId id="259" r:id="rId39"/>
    <p:sldId id="303" r:id="rId40"/>
    <p:sldId id="341" r:id="rId41"/>
    <p:sldId id="344" r:id="rId42"/>
    <p:sldId id="345" r:id="rId43"/>
    <p:sldId id="267" r:id="rId44"/>
    <p:sldId id="340" r:id="rId45"/>
    <p:sldId id="272" r:id="rId46"/>
    <p:sldId id="310" r:id="rId47"/>
    <p:sldId id="318" r:id="rId48"/>
    <p:sldId id="317" r:id="rId49"/>
    <p:sldId id="271" r:id="rId50"/>
    <p:sldId id="26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355B-28CA-4F28-ABF8-C4E863AB0CDD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2177-C070-4DFD-84BE-9E7C91D85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08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2177-C070-4DFD-84BE-9E7C91D856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6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1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5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8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34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43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07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7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38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02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F1EF-5332-4F11-99A6-387163511271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E97F3-BDBB-4E50-A2C0-AEF02F419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343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2658"/>
          <a:stretch>
            <a:fillRect/>
          </a:stretch>
        </p:blipFill>
        <p:spPr>
          <a:xfrm>
            <a:off x="5092701" y="1160462"/>
            <a:ext cx="6172200" cy="4873625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839788" y="1433513"/>
            <a:ext cx="3932237" cy="44354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The Science Behind A Recommend </a:t>
            </a:r>
          </a:p>
          <a:p>
            <a:pPr algn="ctr"/>
            <a:r>
              <a:rPr lang="en-US" sz="4000" b="1" dirty="0"/>
              <a:t>Machine learning system </a:t>
            </a:r>
            <a:r>
              <a:rPr lang="en-US" sz="4000" b="1" dirty="0" smtClean="0"/>
              <a:t> </a:t>
            </a:r>
            <a:r>
              <a:rPr lang="en-US" sz="4000" b="1" dirty="0"/>
              <a:t>Using Azure ML</a:t>
            </a:r>
            <a:r>
              <a:rPr lang="en-GB" sz="4000" dirty="0"/>
              <a:t> </a:t>
            </a:r>
            <a:r>
              <a:rPr lang="en-GB" sz="4000" b="1" dirty="0" smtClean="0"/>
              <a:t>for Everyone </a:t>
            </a:r>
          </a:p>
          <a:p>
            <a:pPr algn="ctr"/>
            <a:endParaRPr lang="en-GB" sz="4000" dirty="0" smtClean="0"/>
          </a:p>
          <a:p>
            <a:pPr algn="ctr"/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529"/>
          </a:xfrm>
        </p:spPr>
        <p:txBody>
          <a:bodyPr/>
          <a:lstStyle/>
          <a:p>
            <a:r>
              <a:rPr lang="en-US" dirty="0" smtClean="0"/>
              <a:t>Overview of Azure Machine learning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1736"/>
          </a:xfrm>
        </p:spPr>
        <p:txBody>
          <a:bodyPr/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             </a:t>
            </a:r>
          </a:p>
          <a:p>
            <a:pPr marL="0" indent="0">
              <a:buNone/>
            </a:pPr>
            <a:r>
              <a:rPr lang="en-GB" b="1" dirty="0" smtClean="0"/>
              <a:t> 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13" y="-14140"/>
            <a:ext cx="757287" cy="716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66" y="4684050"/>
            <a:ext cx="3150125" cy="14015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66" y="3019154"/>
            <a:ext cx="3150125" cy="1454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766" y="1488122"/>
            <a:ext cx="3150125" cy="1392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814" y="1597843"/>
            <a:ext cx="3124200" cy="44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95427" y="3132398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Machine learning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8511" y="3166524"/>
            <a:ext cx="523875" cy="6572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95427" y="2012623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295427" y="4293445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2319435" y="5492913"/>
            <a:ext cx="2488676" cy="80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flipH="1">
            <a:off x="3189843" y="2813901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flipH="1">
            <a:off x="3266609" y="3923489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flipH="1">
            <a:off x="3322948" y="5095057"/>
            <a:ext cx="433634" cy="4312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91" y="2083749"/>
            <a:ext cx="57150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328" y="4402644"/>
            <a:ext cx="609600" cy="650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536" y="5560177"/>
            <a:ext cx="704850" cy="666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24261" y="2228596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Register Data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13815" y="3371742"/>
            <a:ext cx="145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Train Models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24261" y="4543202"/>
            <a:ext cx="16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Evaluate Model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24040" y="5708886"/>
            <a:ext cx="163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 Models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29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/>
      <p:bldP spid="1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b="1" dirty="0" smtClean="0">
                <a:solidFill>
                  <a:schemeClr val="tx1"/>
                </a:solidFill>
              </a:rPr>
              <a:t>Demo - Azure </a:t>
            </a:r>
            <a:r>
              <a:rPr lang="en-US" b="1" dirty="0" smtClean="0">
                <a:solidFill>
                  <a:schemeClr val="tx1"/>
                </a:solidFill>
              </a:rPr>
              <a:t>Machine learning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ML Designer Tour!!!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49736" cy="4351338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</a:t>
            </a:r>
            <a:r>
              <a:rPr lang="en-GB" sz="3600" b="1" dirty="0" smtClean="0"/>
              <a:t>Assets</a:t>
            </a:r>
            <a:endParaRPr lang="en-GB" sz="3600" b="1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5623089" y="1608667"/>
            <a:ext cx="5730711" cy="456829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759478" y="1690688"/>
            <a:ext cx="4941150" cy="4386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399229" y="2744549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Experiments</a:t>
            </a:r>
            <a:endParaRPr lang="en-GB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99229" y="3395241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Pipelines</a:t>
            </a:r>
            <a:endParaRPr lang="en-GB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99229" y="3962420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Datasets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399229" y="4550867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Models</a:t>
            </a:r>
            <a:endParaRPr lang="en-GB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399229" y="5110687"/>
            <a:ext cx="164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Endpoints</a:t>
            </a:r>
            <a:endParaRPr lang="en-GB" sz="20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084" y="2766080"/>
            <a:ext cx="515076" cy="4289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084" y="3372439"/>
            <a:ext cx="515076" cy="428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474" y="3904160"/>
            <a:ext cx="558476" cy="3930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0" y="4406312"/>
            <a:ext cx="524255" cy="4732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95" y="5054349"/>
            <a:ext cx="569733" cy="39308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30519" y="3395261"/>
            <a:ext cx="1638300" cy="55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Azure 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55" y="1858619"/>
            <a:ext cx="10515600" cy="4351338"/>
          </a:xfrm>
        </p:spPr>
        <p:txBody>
          <a:bodyPr/>
          <a:lstStyle/>
          <a:p>
            <a:r>
              <a:rPr lang="en-US" dirty="0" smtClean="0"/>
              <a:t>In built Algorithms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Pre-built  Machine learning packages    </a:t>
            </a:r>
          </a:p>
          <a:p>
            <a:r>
              <a:rPr lang="en-US" dirty="0"/>
              <a:t>I</a:t>
            </a:r>
            <a:r>
              <a:rPr lang="en-US" dirty="0" smtClean="0"/>
              <a:t>nfrastructure  </a:t>
            </a:r>
          </a:p>
          <a:p>
            <a:pPr marL="0" indent="0">
              <a:buNone/>
            </a:pPr>
            <a:r>
              <a:rPr lang="en-US" dirty="0" smtClean="0"/>
              <a:t>               Ability to scale ML solution Easily</a:t>
            </a:r>
          </a:p>
          <a:p>
            <a:r>
              <a:rPr lang="en-US" dirty="0" smtClean="0"/>
              <a:t>Train time </a:t>
            </a:r>
          </a:p>
          <a:p>
            <a:pPr marL="0" indent="0">
              <a:buNone/>
            </a:pPr>
            <a:r>
              <a:rPr lang="en-US" dirty="0" smtClean="0"/>
              <a:t>              Accelerate Model building on the fly </a:t>
            </a:r>
          </a:p>
          <a:p>
            <a:pPr marL="0" indent="0">
              <a:buNone/>
            </a:pPr>
            <a:r>
              <a:rPr lang="en-US" dirty="0" smtClean="0"/>
              <a:t>Deployment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Easy deployment on the fly using web services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63" y="3959041"/>
            <a:ext cx="1232753" cy="795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03" y="5161847"/>
            <a:ext cx="1195413" cy="77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52" y="1962388"/>
            <a:ext cx="1219399" cy="755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653" y="2922537"/>
            <a:ext cx="1219398" cy="7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Azure 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55" y="185861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741767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Algorithms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2" y="2504044"/>
            <a:ext cx="1529564" cy="118403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106050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Infrastructure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45" y="2542560"/>
            <a:ext cx="1494485" cy="110700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370850" y="2415326"/>
            <a:ext cx="1791094" cy="200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Train Time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7635650" y="2426087"/>
            <a:ext cx="1791094" cy="1980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88" y="2504045"/>
            <a:ext cx="1476617" cy="11840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807" y="2504045"/>
            <a:ext cx="1524000" cy="11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6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 smtClean="0"/>
              <a:t>2. Recommendation </a:t>
            </a:r>
            <a:r>
              <a:rPr lang="en-US" sz="6000" dirty="0"/>
              <a:t>systems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0628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recommendation </a:t>
            </a:r>
            <a:r>
              <a:rPr lang="en-US" dirty="0" smtClean="0"/>
              <a:t>systems?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663"/>
          </a:xfrm>
        </p:spPr>
        <p:txBody>
          <a:bodyPr/>
          <a:lstStyle/>
          <a:p>
            <a:r>
              <a:rPr lang="en-US" dirty="0" smtClean="0"/>
              <a:t>Type of Machine learning algorithms.</a:t>
            </a:r>
          </a:p>
          <a:p>
            <a:r>
              <a:rPr lang="en-US" dirty="0" smtClean="0"/>
              <a:t>Goal to predict products which user likes /interested/buy.</a:t>
            </a:r>
            <a:endParaRPr lang="en-GB" dirty="0"/>
          </a:p>
          <a:p>
            <a:r>
              <a:rPr lang="en-US" dirty="0"/>
              <a:t>P</a:t>
            </a:r>
            <a:r>
              <a:rPr lang="en-US" dirty="0" smtClean="0"/>
              <a:t>rofile</a:t>
            </a:r>
            <a:r>
              <a:rPr lang="en-US" dirty="0"/>
              <a:t>, search/browsing </a:t>
            </a:r>
            <a:r>
              <a:rPr lang="en-US" dirty="0" smtClean="0"/>
              <a:t>history.</a:t>
            </a:r>
          </a:p>
          <a:p>
            <a:r>
              <a:rPr lang="en-US" dirty="0"/>
              <a:t>To search for content that would be interesting to an individual</a:t>
            </a:r>
            <a:endParaRPr lang="en-GB" dirty="0"/>
          </a:p>
          <a:p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40159" y="3838796"/>
            <a:ext cx="2090737" cy="12382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User Data</a:t>
            </a:r>
            <a:endParaRPr lang="en-GB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69949" y="5387973"/>
            <a:ext cx="2107407" cy="12382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Item Data</a:t>
            </a:r>
            <a:endParaRPr lang="en-GB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692442" y="4224558"/>
            <a:ext cx="2208611" cy="17049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Recommender</a:t>
            </a:r>
            <a:endParaRPr lang="en-GB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696325" y="4210646"/>
            <a:ext cx="2686050" cy="188118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Predict the Recommendation </a:t>
            </a:r>
            <a:endParaRPr lang="en-GB" sz="24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7543" y="4336255"/>
            <a:ext cx="1295400" cy="502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152772" y="5468543"/>
            <a:ext cx="1290639" cy="623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966157" y="5079802"/>
            <a:ext cx="16683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966157" y="4336255"/>
            <a:ext cx="170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Recommended Movies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 rot="1330556">
            <a:off x="2959618" y="4166545"/>
            <a:ext cx="16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Rating Dataset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 rot="19758432">
            <a:off x="3054731" y="5737785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Movies Dataset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491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22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6181"/>
            <a:ext cx="9144000" cy="15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recommendation systems are needed?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90713"/>
            <a:ext cx="9144000" cy="42514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hoices </a:t>
            </a:r>
            <a:r>
              <a:rPr lang="en-US" dirty="0"/>
              <a:t>is </a:t>
            </a:r>
            <a:r>
              <a:rPr lang="en-US" dirty="0" smtClean="0"/>
              <a:t>overwhelming</a:t>
            </a:r>
            <a:r>
              <a:rPr lang="en-US" dirty="0"/>
              <a:t> </a:t>
            </a:r>
            <a:r>
              <a:rPr lang="en-US" dirty="0" smtClean="0"/>
              <a:t>on internet as data grows highly.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Information filtering systems that deal with the problem of information overload </a:t>
            </a:r>
            <a:r>
              <a:rPr lang="en-US" dirty="0" smtClean="0"/>
              <a:t>is needed.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Recommender engine is the solution to overloading information.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Beneficial </a:t>
            </a:r>
            <a:r>
              <a:rPr lang="en-US" dirty="0"/>
              <a:t>to both service providers and users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Recommender systems enhance revenues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Help users to make </a:t>
            </a:r>
            <a:r>
              <a:rPr lang="en-US" dirty="0"/>
              <a:t>the right choices, without </a:t>
            </a:r>
            <a:r>
              <a:rPr lang="en-US" dirty="0" smtClean="0"/>
              <a:t>spending much time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9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recommendation systems are needed?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we know which people are likely to buy a particular product ?</a:t>
            </a:r>
          </a:p>
          <a:p>
            <a:pPr marL="0" indent="0">
              <a:buNone/>
            </a:pPr>
            <a:r>
              <a:rPr lang="en-US" dirty="0"/>
              <a:t>Which movie to suggest to people which enjoy watching ? </a:t>
            </a:r>
          </a:p>
          <a:p>
            <a:pPr marL="0" indent="0">
              <a:buNone/>
            </a:pPr>
            <a:r>
              <a:rPr lang="en-US" dirty="0"/>
              <a:t>Which author to suggest to people which enjoy reading 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Answer is :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50985"/>
            <a:ext cx="11180190" cy="1325563"/>
          </a:xfrm>
        </p:spPr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03" y="2312526"/>
            <a:ext cx="3509117" cy="246214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64376"/>
              </p:ext>
            </p:extLst>
          </p:nvPr>
        </p:nvGraphicFramePr>
        <p:xfrm>
          <a:off x="4562574" y="2317918"/>
          <a:ext cx="2366127" cy="2395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972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570321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485481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</a:tblGrid>
              <a:tr h="790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Users</a:t>
                      </a:r>
                      <a:endParaRPr lang="en-US" sz="1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F3</a:t>
                      </a:r>
                      <a:endParaRPr lang="en-GB" sz="14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F0"/>
                          </a:solidFill>
                        </a:rPr>
                        <a:t>   - 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560552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………</a:t>
                      </a:r>
                    </a:p>
                    <a:p>
                      <a:r>
                        <a:rPr lang="en-US" sz="1400" b="1" i="1" dirty="0" smtClean="0"/>
                        <a:t>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3966"/>
                  </a:ext>
                </a:extLst>
              </a:tr>
              <a:tr h="206513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N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4105375" y="3426640"/>
            <a:ext cx="457199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y 9"/>
          <p:cNvSpPr/>
          <p:nvPr/>
        </p:nvSpPr>
        <p:spPr>
          <a:xfrm>
            <a:off x="6947556" y="3426640"/>
            <a:ext cx="914400" cy="55147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080097"/>
              </p:ext>
            </p:extLst>
          </p:nvPr>
        </p:nvGraphicFramePr>
        <p:xfrm>
          <a:off x="7858810" y="2832751"/>
          <a:ext cx="2703922" cy="16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29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517504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462808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462808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  <a:gridCol w="786773">
                  <a:extLst>
                    <a:ext uri="{9D8B030D-6E8A-4147-A177-3AD203B41FA5}">
                      <a16:colId xmlns:a16="http://schemas.microsoft.com/office/drawing/2014/main" val="2219841888"/>
                    </a:ext>
                  </a:extLst>
                </a:gridCol>
              </a:tblGrid>
              <a:tr h="4403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M1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M2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…..</a:t>
                      </a:r>
                    </a:p>
                    <a:p>
                      <a:r>
                        <a:rPr lang="en-US" sz="1400" b="1" i="1" dirty="0" smtClean="0"/>
                        <a:t>……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err="1" smtClean="0"/>
                        <a:t>Mn</a:t>
                      </a:r>
                      <a:endParaRPr lang="en-GB" sz="14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F0"/>
                          </a:solidFill>
                        </a:rPr>
                        <a:t>   - 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F3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894787" y="5616259"/>
            <a:ext cx="7871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Latent Factor analysis breaks this down</a:t>
            </a:r>
            <a:endParaRPr lang="en-GB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7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                                                          Presenter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</a:t>
            </a:r>
            <a:r>
              <a:rPr lang="en-GB" sz="2000" b="1" dirty="0" smtClean="0"/>
              <a:t>Alpa </a:t>
            </a:r>
            <a:r>
              <a:rPr lang="en-GB" sz="2000" b="1" dirty="0"/>
              <a:t>Buddhabhatti </a:t>
            </a:r>
          </a:p>
          <a:p>
            <a:pPr marL="0" indent="0">
              <a:buNone/>
            </a:pPr>
            <a:r>
              <a:rPr lang="en-GB" sz="2000" b="1" dirty="0" smtClean="0"/>
              <a:t>                                                                      Azure </a:t>
            </a:r>
            <a:r>
              <a:rPr lang="en-GB" sz="2000" b="1" dirty="0"/>
              <a:t>Consultant, Cluster </a:t>
            </a:r>
            <a:r>
              <a:rPr lang="en-GB" sz="2000" b="1" dirty="0" smtClean="0"/>
              <a:t>Reply   		 			                          </a:t>
            </a:r>
            <a:r>
              <a:rPr lang="en-GB" sz="2000" dirty="0"/>
              <a:t>https://www.linkedin.com/in/alpabuddhabhatti/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66" y="2414541"/>
            <a:ext cx="1676399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65125"/>
            <a:ext cx="11180190" cy="1325563"/>
          </a:xfrm>
        </p:spPr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P                                           Q                                         R </a:t>
            </a:r>
            <a:endParaRPr lang="en-GB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4" y="2776872"/>
            <a:ext cx="2900096" cy="203483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66812"/>
              </p:ext>
            </p:extLst>
          </p:nvPr>
        </p:nvGraphicFramePr>
        <p:xfrm>
          <a:off x="5131907" y="2544161"/>
          <a:ext cx="2366127" cy="2395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972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570321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485481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</a:tblGrid>
              <a:tr h="790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Users</a:t>
                      </a:r>
                      <a:endParaRPr lang="en-US" sz="1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F3</a:t>
                      </a:r>
                      <a:endParaRPr lang="en-GB" sz="14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F0"/>
                          </a:solidFill>
                        </a:rPr>
                        <a:t>   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560552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………</a:t>
                      </a:r>
                    </a:p>
                    <a:p>
                      <a:r>
                        <a:rPr lang="en-US" sz="1400" b="1" i="1" dirty="0" smtClean="0"/>
                        <a:t>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3966"/>
                  </a:ext>
                </a:extLst>
              </a:tr>
              <a:tr h="206513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User N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531548" y="3652883"/>
            <a:ext cx="377850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y 8"/>
          <p:cNvSpPr/>
          <p:nvPr/>
        </p:nvSpPr>
        <p:spPr>
          <a:xfrm>
            <a:off x="7413404" y="3652883"/>
            <a:ext cx="755703" cy="55147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25376"/>
              </p:ext>
            </p:extLst>
          </p:nvPr>
        </p:nvGraphicFramePr>
        <p:xfrm>
          <a:off x="8454251" y="3058994"/>
          <a:ext cx="2703922" cy="16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29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517504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462808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462808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  <a:gridCol w="786773">
                  <a:extLst>
                    <a:ext uri="{9D8B030D-6E8A-4147-A177-3AD203B41FA5}">
                      <a16:colId xmlns:a16="http://schemas.microsoft.com/office/drawing/2014/main" val="2219841888"/>
                    </a:ext>
                  </a:extLst>
                </a:gridCol>
              </a:tblGrid>
              <a:tr h="4403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M1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M2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…..</a:t>
                      </a:r>
                    </a:p>
                    <a:p>
                      <a:r>
                        <a:rPr lang="en-US" sz="1400" b="1" i="1" dirty="0" smtClean="0"/>
                        <a:t>……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 err="1" smtClean="0"/>
                        <a:t>Mn</a:t>
                      </a:r>
                      <a:endParaRPr lang="en-GB" sz="14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F1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F0"/>
                          </a:solidFill>
                        </a:rPr>
                        <a:t>  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F2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369715">
                <a:tc>
                  <a:txBody>
                    <a:bodyPr/>
                    <a:lstStyle/>
                    <a:p>
                      <a:r>
                        <a:rPr lang="en-US" sz="1400" b="1" i="1" dirty="0" smtClean="0"/>
                        <a:t>F3</a:t>
                      </a:r>
                      <a:endParaRPr lang="en-GB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12763" y="6014301"/>
            <a:ext cx="23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p22=q2.r2</a:t>
            </a:r>
            <a:endParaRPr lang="en-GB" sz="4000" b="1" dirty="0">
              <a:solidFill>
                <a:srgbClr val="00B0F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20652" y="3459637"/>
            <a:ext cx="28280" cy="33465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62812" y="3928619"/>
            <a:ext cx="85784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849332" y="3860276"/>
            <a:ext cx="1648702" cy="123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671901" y="3586899"/>
            <a:ext cx="18854" cy="1079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6526647" y="3756580"/>
            <a:ext cx="5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Q2</a:t>
            </a:r>
            <a:endParaRPr lang="en-GB" sz="2400" b="1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75596" y="4143080"/>
            <a:ext cx="834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R2</a:t>
            </a:r>
            <a:endParaRPr lang="en-GB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65125"/>
            <a:ext cx="11180190" cy="1325563"/>
          </a:xfrm>
        </p:spPr>
        <p:txBody>
          <a:bodyPr/>
          <a:lstStyle/>
          <a:p>
            <a:r>
              <a:rPr lang="en-US" dirty="0"/>
              <a:t>Various </a:t>
            </a:r>
            <a:r>
              <a:rPr lang="en-US" dirty="0" smtClean="0"/>
              <a:t>approaches/Types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There are various types of recommended system available.</a:t>
            </a:r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Popularity-Based  (Generalized 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Content-based filtering </a:t>
            </a:r>
            <a:r>
              <a:rPr lang="en-GB" b="1" dirty="0" smtClean="0"/>
              <a:t>(Personalized)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Collaborative </a:t>
            </a:r>
            <a:r>
              <a:rPr lang="en-GB" b="1" dirty="0"/>
              <a:t>filtering (Personalized)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Hybrid filtering (Personalized)</a:t>
            </a:r>
          </a:p>
        </p:txBody>
      </p:sp>
    </p:spTree>
    <p:extLst>
      <p:ext uri="{BB962C8B-B14F-4D97-AF65-F5344CB8AC3E}">
        <p14:creationId xmlns:p14="http://schemas.microsoft.com/office/powerpoint/2010/main" val="23383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i="1" dirty="0"/>
              <a:t>Popularity Based Filtering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/>
          </a:bodyPr>
          <a:lstStyle/>
          <a:p>
            <a:r>
              <a:rPr lang="en-US" dirty="0" smtClean="0"/>
              <a:t>Works on </a:t>
            </a:r>
            <a:r>
              <a:rPr lang="en-US" dirty="0"/>
              <a:t>the principle of popularity and or anything which is in </a:t>
            </a:r>
            <a:r>
              <a:rPr lang="en-US" dirty="0" smtClean="0"/>
              <a:t>trend</a:t>
            </a:r>
            <a:r>
              <a:rPr lang="en-US" dirty="0"/>
              <a:t> </a:t>
            </a:r>
            <a:r>
              <a:rPr lang="en-US" dirty="0" smtClean="0"/>
              <a:t>right now.</a:t>
            </a:r>
          </a:p>
          <a:p>
            <a:r>
              <a:rPr lang="en-US" dirty="0" smtClean="0"/>
              <a:t>Most simple algorithms.</a:t>
            </a:r>
          </a:p>
          <a:p>
            <a:pPr marL="0" indent="0">
              <a:buNone/>
            </a:pPr>
            <a:r>
              <a:rPr lang="en-US" b="1" dirty="0" smtClean="0"/>
              <a:t>Examples:</a:t>
            </a:r>
          </a:p>
          <a:p>
            <a:pPr marL="457200" lvl="1" indent="0">
              <a:buNone/>
            </a:pPr>
            <a:r>
              <a:rPr lang="en-US" dirty="0" smtClean="0"/>
              <a:t>                 </a:t>
            </a:r>
          </a:p>
          <a:p>
            <a:pPr marL="457200" lvl="1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</a:t>
            </a:r>
            <a:r>
              <a:rPr lang="en-US" b="1" i="1" dirty="0" smtClean="0"/>
              <a:t>News </a:t>
            </a:r>
            <a:r>
              <a:rPr lang="en-US" b="1" i="1" dirty="0"/>
              <a:t>filtered by trending and most popular news</a:t>
            </a:r>
            <a:r>
              <a:rPr lang="en-US" b="1" i="1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b="1" i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                        </a:t>
            </a:r>
            <a:r>
              <a:rPr lang="en-US" b="1" i="1" dirty="0" smtClean="0"/>
              <a:t>Trending </a:t>
            </a:r>
            <a:r>
              <a:rPr lang="en-US" b="1" i="1" dirty="0"/>
              <a:t>videos</a:t>
            </a:r>
            <a:r>
              <a:rPr lang="en-US" b="1" i="1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71" y="3963364"/>
            <a:ext cx="967741" cy="741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01" y="4970093"/>
            <a:ext cx="1226820" cy="9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Popularity</a:t>
            </a:r>
            <a:r>
              <a:rPr lang="en-GB" dirty="0" smtClean="0"/>
              <a:t>-</a:t>
            </a:r>
            <a:r>
              <a:rPr lang="en-GB" b="1" dirty="0" smtClean="0"/>
              <a:t>Based </a:t>
            </a:r>
            <a:r>
              <a:rPr lang="en-GB" b="1" dirty="0"/>
              <a:t>Recommendation </a:t>
            </a:r>
            <a:r>
              <a:rPr lang="en-GB" b="1" dirty="0" smtClean="0"/>
              <a:t>System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220"/>
            <a:ext cx="10515600" cy="239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2940"/>
            <a:ext cx="10728960" cy="19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Popularity</a:t>
            </a:r>
            <a:r>
              <a:rPr lang="en-GB" dirty="0" smtClean="0"/>
              <a:t>-</a:t>
            </a:r>
            <a:r>
              <a:rPr lang="en-GB" b="1" dirty="0" smtClean="0"/>
              <a:t>Based </a:t>
            </a:r>
            <a:r>
              <a:rPr lang="en-GB" b="1" dirty="0"/>
              <a:t>Recommendation </a:t>
            </a:r>
            <a:r>
              <a:rPr lang="en-GB" b="1" dirty="0" smtClean="0"/>
              <a:t>System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general chart of recommended movies to all the users. </a:t>
            </a:r>
          </a:p>
          <a:p>
            <a:r>
              <a:rPr lang="en-US" dirty="0"/>
              <a:t>This is not use for personalized recommendations.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0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Content-based techniques </a:t>
            </a:r>
            <a:r>
              <a:rPr lang="en-US" dirty="0" smtClean="0"/>
              <a:t>finds the similarity between content and recommends items.</a:t>
            </a:r>
            <a:endParaRPr lang="en-GB" dirty="0"/>
          </a:p>
          <a:p>
            <a:r>
              <a:rPr lang="en-US" dirty="0" smtClean="0"/>
              <a:t>The </a:t>
            </a:r>
            <a:r>
              <a:rPr lang="en-US" dirty="0"/>
              <a:t>content of the movie (overview, cast, crew, keyword, tagline </a:t>
            </a:r>
            <a:r>
              <a:rPr lang="en-US" dirty="0" err="1"/>
              <a:t>etc</a:t>
            </a:r>
            <a:r>
              <a:rPr lang="en-US" dirty="0"/>
              <a:t>) is used to find its similarity with other movies.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the movies that are most likely to be similar are recommended.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0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048" y="1811485"/>
            <a:ext cx="10515600" cy="4351338"/>
          </a:xfrm>
        </p:spPr>
        <p:txBody>
          <a:bodyPr/>
          <a:lstStyle/>
          <a:p>
            <a:pPr marL="1828800" lvl="4" indent="0">
              <a:buNone/>
            </a:pPr>
            <a:r>
              <a:rPr lang="en-US" dirty="0" smtClean="0"/>
              <a:t>																																																																			</a:t>
            </a:r>
            <a:r>
              <a:rPr lang="en-US" dirty="0"/>
              <a:t> </a:t>
            </a:r>
            <a:r>
              <a:rPr lang="en-US" dirty="0" smtClean="0"/>
              <a:t> 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12236" y="2465209"/>
            <a:ext cx="3360208" cy="10061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30" y="1401322"/>
            <a:ext cx="1640264" cy="1399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36" y="4685668"/>
            <a:ext cx="1584663" cy="151193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396567" y="2921999"/>
            <a:ext cx="21166" cy="16330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02954" y="4346146"/>
            <a:ext cx="3747441" cy="1362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96567" y="3553867"/>
            <a:ext cx="170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Similar </a:t>
            </a:r>
            <a:r>
              <a:rPr lang="en-US" b="1" dirty="0" smtClean="0"/>
              <a:t> Movie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 rot="1234049">
            <a:off x="3022958" y="4630129"/>
            <a:ext cx="257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Recommended Movie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 rot="20715085">
            <a:off x="3528684" y="2519140"/>
            <a:ext cx="14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Likes</a:t>
            </a:r>
            <a:endParaRPr lang="en-GB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96" y="2761374"/>
            <a:ext cx="1230492" cy="2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" y="365126"/>
            <a:ext cx="10645140" cy="934910"/>
          </a:xfrm>
        </p:spPr>
        <p:txBody>
          <a:bodyPr/>
          <a:lstStyle/>
          <a:p>
            <a:r>
              <a:rPr lang="en-GB" dirty="0"/>
              <a:t>Content-based filtering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" y="1448553"/>
            <a:ext cx="10515600" cy="520541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0" name="Rounded Rectangle 49"/>
          <p:cNvSpPr/>
          <p:nvPr/>
        </p:nvSpPr>
        <p:spPr>
          <a:xfrm>
            <a:off x="535903" y="1399646"/>
            <a:ext cx="10497857" cy="540944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96" y="4092283"/>
            <a:ext cx="1093117" cy="165811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2202905" y="4099657"/>
            <a:ext cx="2195226" cy="727358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241726" y="3527469"/>
            <a:ext cx="1799341" cy="941638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294950" y="2839792"/>
            <a:ext cx="1075716" cy="1343665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15" y="2328263"/>
            <a:ext cx="944078" cy="9129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59" y="2904270"/>
            <a:ext cx="895773" cy="9148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845" y="4321858"/>
            <a:ext cx="1000238" cy="93984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743" y="5082507"/>
            <a:ext cx="1024372" cy="8828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366" y="3451741"/>
            <a:ext cx="958916" cy="97070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8855" y="1634112"/>
            <a:ext cx="1008265" cy="913728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V="1">
            <a:off x="2340673" y="4557618"/>
            <a:ext cx="2475987" cy="55057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514049" y="5493144"/>
            <a:ext cx="129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Spider Man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8154" y="4887027"/>
            <a:ext cx="163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Batman Begin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816660" y="4347692"/>
            <a:ext cx="271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Hitchiker’s guide to Galaxy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50833" y="436456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08066" y="3722100"/>
            <a:ext cx="279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Captain Amerika: Civil War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499076" y="3168332"/>
            <a:ext cx="252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Guardian of Galaxy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561167" y="2508611"/>
            <a:ext cx="192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Batman vs Superman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816660" y="1609267"/>
            <a:ext cx="273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(Adventure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99256" y="2218241"/>
            <a:ext cx="3850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(Comedy, Adventure, Super hero, Scifi)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911133" y="2851289"/>
            <a:ext cx="273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973404" y="3491316"/>
            <a:ext cx="2927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(Comedy, Adventure, Scifi)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942001" y="4249902"/>
            <a:ext cx="140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030857" y="4996327"/>
            <a:ext cx="108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(Comedy ,Super hero)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2288585" y="5208812"/>
            <a:ext cx="4057760" cy="20530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288585" y="5527011"/>
            <a:ext cx="5131447" cy="36367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 rot="175869">
            <a:off x="2501599" y="3292839"/>
            <a:ext cx="28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2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887238" y="3704048"/>
            <a:ext cx="46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10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141396" y="4176740"/>
            <a:ext cx="4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8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365920" y="4569688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86910" y="5121989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873055" y="5428385"/>
            <a:ext cx="43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?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885232" y="4422447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9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511779" y="4916565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2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020091" y="5482868"/>
            <a:ext cx="55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8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4" grpId="0"/>
      <p:bldP spid="125" grpId="0"/>
      <p:bldP spid="126" grpId="0"/>
      <p:bldP spid="135" grpId="0"/>
      <p:bldP spid="136" grpId="0"/>
      <p:bldP spid="137" grpId="0"/>
      <p:bldP spid="138" grpId="0"/>
      <p:bldP spid="139" grpId="0"/>
      <p:bldP spid="140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Content-based filtering – problems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depends only on the user previous choices, making this method robust to avoid the </a:t>
            </a:r>
            <a:r>
              <a:rPr lang="en-US" i="1" dirty="0"/>
              <a:t>cold-start</a:t>
            </a:r>
            <a:r>
              <a:rPr lang="en-US" dirty="0"/>
              <a:t> 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1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mature and the most commonly </a:t>
            </a:r>
            <a:r>
              <a:rPr lang="en-US" dirty="0" smtClean="0"/>
              <a:t>implemented</a:t>
            </a:r>
            <a:endParaRPr lang="en-GB" dirty="0"/>
          </a:p>
          <a:p>
            <a:r>
              <a:rPr lang="en-US" dirty="0"/>
              <a:t>R</a:t>
            </a:r>
            <a:r>
              <a:rPr lang="en-US" dirty="0" smtClean="0"/>
              <a:t>ecommends </a:t>
            </a:r>
            <a:r>
              <a:rPr lang="en-US" dirty="0"/>
              <a:t>items by identifying other users with similar </a:t>
            </a:r>
            <a:r>
              <a:rPr lang="en-US" dirty="0" smtClean="0"/>
              <a:t>taste.</a:t>
            </a:r>
          </a:p>
          <a:p>
            <a:endParaRPr lang="en-US" b="1" dirty="0" smtClean="0"/>
          </a:p>
          <a:p>
            <a:r>
              <a:rPr lang="en-US" b="1" dirty="0" smtClean="0"/>
              <a:t>Examples </a:t>
            </a:r>
            <a:endParaRPr lang="en-GB" b="1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79" y="3905089"/>
            <a:ext cx="967741" cy="944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79" y="5276326"/>
            <a:ext cx="1226820" cy="950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47" y="3698247"/>
            <a:ext cx="2193607" cy="85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09" y="5291803"/>
            <a:ext cx="1490662" cy="9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Cluster Reply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0" y="2081214"/>
            <a:ext cx="9409369" cy="4152900"/>
          </a:xfrm>
        </p:spPr>
      </p:pic>
    </p:spTree>
    <p:extLst>
      <p:ext uri="{BB962C8B-B14F-4D97-AF65-F5344CB8AC3E}">
        <p14:creationId xmlns:p14="http://schemas.microsoft.com/office/powerpoint/2010/main" val="1939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just">
              <a:buNone/>
            </a:pPr>
            <a:r>
              <a:rPr lang="en-US" sz="4800" dirty="0" smtClean="0"/>
              <a:t>If two users have the same opinion about a bunch of products.</a:t>
            </a:r>
          </a:p>
          <a:p>
            <a:pPr algn="just"/>
            <a:endParaRPr lang="en-US" sz="4800" dirty="0"/>
          </a:p>
          <a:p>
            <a:pPr marL="0" indent="0" algn="just">
              <a:buNone/>
            </a:pPr>
            <a:r>
              <a:rPr lang="en-US" sz="4800" dirty="0" smtClean="0"/>
              <a:t>They have likely to have same opinion  about other products too!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29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035" y="15475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User Purchases</a:t>
            </a:r>
            <a:endParaRPr lang="en-GB" b="1" dirty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Browsing history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Clicks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User Ratings ,Reviews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557100" y="2446256"/>
            <a:ext cx="2168166" cy="1748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Collaborative filtering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06711" y="3285241"/>
            <a:ext cx="1291471" cy="523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7784184" y="3023647"/>
            <a:ext cx="1291471" cy="523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9176994" y="1449227"/>
            <a:ext cx="2832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If you like this , you will love this!!</a:t>
            </a:r>
          </a:p>
          <a:p>
            <a:endParaRPr lang="en-GB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20434" y="3934954"/>
            <a:ext cx="2682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 smtClean="0"/>
          </a:p>
          <a:p>
            <a:r>
              <a:rPr lang="en-US" sz="2800" b="1" dirty="0" smtClean="0"/>
              <a:t>If you have bought this you will need this!!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0552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Collaborative </a:t>
            </a:r>
            <a:r>
              <a:rPr lang="en-GB" dirty="0" smtClean="0"/>
              <a:t>filtering- Example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35" y="1984739"/>
            <a:ext cx="1117076" cy="1117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816" y="1982770"/>
            <a:ext cx="1192899" cy="1195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35" y="3894854"/>
            <a:ext cx="1362174" cy="2004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817" y="3932164"/>
            <a:ext cx="1192899" cy="20040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825625"/>
            <a:ext cx="108737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12" y="3100445"/>
            <a:ext cx="1217997" cy="1352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684" y="3100445"/>
            <a:ext cx="1059117" cy="1311299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5066907" y="3561761"/>
            <a:ext cx="1579693" cy="4395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113583" y="3132684"/>
            <a:ext cx="148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Similar</a:t>
            </a:r>
            <a:endParaRPr lang="en-GB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927942" y="2839188"/>
            <a:ext cx="1965489" cy="662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927942" y="4000504"/>
            <a:ext cx="2110868" cy="8389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73337" y="2839188"/>
            <a:ext cx="1609899" cy="662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95562" y="4035069"/>
            <a:ext cx="1415809" cy="1112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4" idx="3"/>
          </p:cNvCxnSpPr>
          <p:nvPr/>
        </p:nvCxnSpPr>
        <p:spPr>
          <a:xfrm flipH="1">
            <a:off x="6474688" y="4510148"/>
            <a:ext cx="1099720" cy="12272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546" y="5111170"/>
            <a:ext cx="958142" cy="1252519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 flipV="1">
            <a:off x="4058240" y="4510149"/>
            <a:ext cx="1303222" cy="1294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8097625" y="3592062"/>
            <a:ext cx="98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0" name="TextBox 39"/>
          <p:cNvSpPr txBox="1"/>
          <p:nvPr/>
        </p:nvSpPr>
        <p:spPr>
          <a:xfrm rot="18600648" flipH="1">
            <a:off x="7024548" y="5064215"/>
            <a:ext cx="8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1" name="TextBox 40"/>
          <p:cNvSpPr txBox="1"/>
          <p:nvPr/>
        </p:nvSpPr>
        <p:spPr>
          <a:xfrm flipH="1">
            <a:off x="3254837" y="3592062"/>
            <a:ext cx="8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Buy</a:t>
            </a:r>
            <a:endParaRPr lang="en-GB" b="1" dirty="0"/>
          </a:p>
        </p:txBody>
      </p:sp>
      <p:sp>
        <p:nvSpPr>
          <p:cNvPr id="42" name="TextBox 41"/>
          <p:cNvSpPr txBox="1"/>
          <p:nvPr/>
        </p:nvSpPr>
        <p:spPr>
          <a:xfrm rot="2796045">
            <a:off x="4175398" y="4867814"/>
            <a:ext cx="163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2671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39" grpId="0"/>
      <p:bldP spid="40" grpId="0"/>
      <p:bldP spid="41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Objectives:  Recommend a Movie for Ben</a:t>
            </a:r>
            <a:endParaRPr lang="en-GB" sz="3200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759466"/>
              </p:ext>
            </p:extLst>
          </p:nvPr>
        </p:nvGraphicFramePr>
        <p:xfrm>
          <a:off x="1069975" y="2653241"/>
          <a:ext cx="9759952" cy="313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988">
                  <a:extLst>
                    <a:ext uri="{9D8B030D-6E8A-4147-A177-3AD203B41FA5}">
                      <a16:colId xmlns:a16="http://schemas.microsoft.com/office/drawing/2014/main" val="1922786151"/>
                    </a:ext>
                  </a:extLst>
                </a:gridCol>
                <a:gridCol w="2439988">
                  <a:extLst>
                    <a:ext uri="{9D8B030D-6E8A-4147-A177-3AD203B41FA5}">
                      <a16:colId xmlns:a16="http://schemas.microsoft.com/office/drawing/2014/main" val="3662284791"/>
                    </a:ext>
                  </a:extLst>
                </a:gridCol>
                <a:gridCol w="2439988">
                  <a:extLst>
                    <a:ext uri="{9D8B030D-6E8A-4147-A177-3AD203B41FA5}">
                      <a16:colId xmlns:a16="http://schemas.microsoft.com/office/drawing/2014/main" val="1207679466"/>
                    </a:ext>
                  </a:extLst>
                </a:gridCol>
                <a:gridCol w="2439988">
                  <a:extLst>
                    <a:ext uri="{9D8B030D-6E8A-4147-A177-3AD203B41FA5}">
                      <a16:colId xmlns:a16="http://schemas.microsoft.com/office/drawing/2014/main" val="1031591731"/>
                    </a:ext>
                  </a:extLst>
                </a:gridCol>
              </a:tblGrid>
              <a:tr h="5087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Leena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Raj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130062"/>
                  </a:ext>
                </a:extLst>
              </a:tr>
              <a:tr h="57729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</a:t>
                      </a:r>
                      <a:r>
                        <a:rPr lang="en-US" b="1" baseline="0" dirty="0" smtClean="0"/>
                        <a:t> 1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19686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2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C000"/>
                          </a:solidFill>
                        </a:rPr>
                        <a:t>??</a:t>
                      </a:r>
                      <a:endParaRPr lang="en-GB" sz="2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758587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76352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</a:t>
                      </a:r>
                      <a:r>
                        <a:rPr lang="en-US" b="1" baseline="0" dirty="0" smtClean="0"/>
                        <a:t> 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33133"/>
                  </a:ext>
                </a:extLst>
              </a:tr>
              <a:tr h="50870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FFC000"/>
                          </a:solidFill>
                        </a:rPr>
                        <a:t>??</a:t>
                      </a:r>
                      <a:endParaRPr lang="en-GB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75053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5981700"/>
            <a:ext cx="1011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Find similar users to Ben and recommend movies which they have liked  and Ben have not watched yet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39543" y="1452234"/>
            <a:ext cx="38589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User-to-User Collaborative filtering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62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Steps </a:t>
            </a:r>
            <a:r>
              <a:rPr lang="en-US" b="1" dirty="0"/>
              <a:t>Involved in Collaborative Filtering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first step is to find similar users or items.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second step is to predict the ratings of the items that are not yet rated by a user.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you will need the answers to these questions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do you determine which users or items are similar to one another?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Given that you know which users are similar, how do you determine the rating that a user would give to an item based on the ratings of similar users?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do you measure the accuracy of the ratings you calculate?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8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</a:t>
            </a:r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852507"/>
              </p:ext>
            </p:extLst>
          </p:nvPr>
        </p:nvGraphicFramePr>
        <p:xfrm>
          <a:off x="922867" y="3058054"/>
          <a:ext cx="90133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31538163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571491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4904105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286760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424929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66698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Movie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Movie 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Movie 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40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Leena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1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Raj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76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Ben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??</a:t>
                      </a:r>
                      <a:endParaRPr lang="en-GB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??</a:t>
                      </a:r>
                      <a:endParaRPr lang="en-GB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84220"/>
                  </a:ext>
                </a:extLst>
              </a:tr>
            </a:tbl>
          </a:graphicData>
        </a:graphic>
      </p:graphicFrame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2146300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Objectives:  Recommend a Movie to Ben</a:t>
            </a:r>
            <a:endParaRPr lang="en-GB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981700"/>
            <a:ext cx="1011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Find similar Movies based on rating given by other users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4210" y="1938906"/>
            <a:ext cx="38589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Item-to-Item Collaborative filtering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845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</a:t>
            </a:r>
            <a:r>
              <a:rPr lang="en-GB" b="1" dirty="0" smtClean="0"/>
              <a:t>filtering -Quiz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Quiz</a:t>
            </a:r>
          </a:p>
          <a:p>
            <a:pPr marL="0" indent="0">
              <a:buNone/>
            </a:pPr>
            <a:r>
              <a:rPr lang="en-US" dirty="0" smtClean="0"/>
              <a:t>Given set of ratings from past, Recommend a movie for user Ben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6781"/>
              </p:ext>
            </p:extLst>
          </p:nvPr>
        </p:nvGraphicFramePr>
        <p:xfrm>
          <a:off x="1109134" y="3225800"/>
          <a:ext cx="8128000" cy="2967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586738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7690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95836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146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Leena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Raj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58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</a:t>
                      </a:r>
                      <a:r>
                        <a:rPr lang="en-US" b="1" baseline="0" dirty="0" smtClean="0"/>
                        <a:t> 1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657068"/>
                  </a:ext>
                </a:extLst>
              </a:tr>
              <a:tr h="44788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2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18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200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</a:t>
                      </a:r>
                      <a:r>
                        <a:rPr lang="en-US" b="1" baseline="0" dirty="0" smtClean="0"/>
                        <a:t>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2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82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Movie 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8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Collaborative filtering -Quiz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986791"/>
              </p:ext>
            </p:extLst>
          </p:nvPr>
        </p:nvGraphicFramePr>
        <p:xfrm>
          <a:off x="763939" y="1846015"/>
          <a:ext cx="10515600" cy="4540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362014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216544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956538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86010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85802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56088537"/>
                    </a:ext>
                  </a:extLst>
                </a:gridCol>
              </a:tblGrid>
              <a:tr h="1629898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Movies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77819"/>
                  </a:ext>
                </a:extLst>
              </a:tr>
              <a:tr h="57777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922162"/>
                  </a:ext>
                </a:extLst>
              </a:tr>
              <a:tr h="67600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873751"/>
                  </a:ext>
                </a:extLst>
              </a:tr>
              <a:tr h="7640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????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2345"/>
                  </a:ext>
                </a:extLst>
              </a:tr>
              <a:tr h="89292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4070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60" y="1846015"/>
            <a:ext cx="1666388" cy="1450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49" y="1846015"/>
            <a:ext cx="1574470" cy="1456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02" y="1846015"/>
            <a:ext cx="1618268" cy="14564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009" y="1846015"/>
            <a:ext cx="1650473" cy="14564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044" y="1846015"/>
            <a:ext cx="1597645" cy="14042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975" y="3510729"/>
            <a:ext cx="813503" cy="377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795" y="4217574"/>
            <a:ext cx="725865" cy="3656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971" y="4822454"/>
            <a:ext cx="671512" cy="4949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48" y="5599829"/>
            <a:ext cx="671512" cy="56619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38200" y="1890074"/>
            <a:ext cx="1494934" cy="120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769" y="1884609"/>
            <a:ext cx="1706207" cy="1484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Combines </a:t>
            </a:r>
            <a:r>
              <a:rPr lang="en-US" dirty="0"/>
              <a:t>two or more filtering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28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14" y="365125"/>
            <a:ext cx="11180190" cy="1325563"/>
          </a:xfrm>
        </p:spPr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97153" cy="46128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Identify Factors, Training data represented as Matrix</a:t>
            </a:r>
            <a:endParaRPr lang="en-GB" dirty="0"/>
          </a:p>
        </p:txBody>
      </p:sp>
      <p:sp>
        <p:nvSpPr>
          <p:cNvPr id="4" name="Flowchart: Alternate Process 3"/>
          <p:cNvSpPr/>
          <p:nvPr/>
        </p:nvSpPr>
        <p:spPr>
          <a:xfrm>
            <a:off x="1329179" y="2936449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Id</a:t>
            </a:r>
            <a:endParaRPr lang="en-GB" sz="2800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1329179" y="4001294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Item Id</a:t>
            </a:r>
            <a:endParaRPr lang="en-GB" sz="2800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1363744" y="5066139"/>
            <a:ext cx="1885361" cy="73057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Rating</a:t>
            </a:r>
            <a:endParaRPr lang="en-GB" sz="2800" dirty="0"/>
          </a:p>
        </p:txBody>
      </p:sp>
      <p:sp>
        <p:nvSpPr>
          <p:cNvPr id="8" name="Right Arrow 7"/>
          <p:cNvSpPr/>
          <p:nvPr/>
        </p:nvSpPr>
        <p:spPr>
          <a:xfrm>
            <a:off x="3705519" y="3955575"/>
            <a:ext cx="1483937" cy="658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59776"/>
              </p:ext>
            </p:extLst>
          </p:nvPr>
        </p:nvGraphicFramePr>
        <p:xfrm>
          <a:off x="5382703" y="2780907"/>
          <a:ext cx="6226405" cy="322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425">
                  <a:extLst>
                    <a:ext uri="{9D8B030D-6E8A-4147-A177-3AD203B41FA5}">
                      <a16:colId xmlns:a16="http://schemas.microsoft.com/office/drawing/2014/main" val="3177946421"/>
                    </a:ext>
                  </a:extLst>
                </a:gridCol>
                <a:gridCol w="1239625">
                  <a:extLst>
                    <a:ext uri="{9D8B030D-6E8A-4147-A177-3AD203B41FA5}">
                      <a16:colId xmlns:a16="http://schemas.microsoft.com/office/drawing/2014/main" val="2407824213"/>
                    </a:ext>
                  </a:extLst>
                </a:gridCol>
                <a:gridCol w="1201917">
                  <a:extLst>
                    <a:ext uri="{9D8B030D-6E8A-4147-A177-3AD203B41FA5}">
                      <a16:colId xmlns:a16="http://schemas.microsoft.com/office/drawing/2014/main" val="95787642"/>
                    </a:ext>
                  </a:extLst>
                </a:gridCol>
                <a:gridCol w="984157">
                  <a:extLst>
                    <a:ext uri="{9D8B030D-6E8A-4147-A177-3AD203B41FA5}">
                      <a16:colId xmlns:a16="http://schemas.microsoft.com/office/drawing/2014/main" val="2677931368"/>
                    </a:ext>
                  </a:extLst>
                </a:gridCol>
                <a:gridCol w="1245281">
                  <a:extLst>
                    <a:ext uri="{9D8B030D-6E8A-4147-A177-3AD203B41FA5}">
                      <a16:colId xmlns:a16="http://schemas.microsoft.com/office/drawing/2014/main" val="4178760852"/>
                    </a:ext>
                  </a:extLst>
                </a:gridCol>
              </a:tblGrid>
              <a:tr h="1046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</a:t>
                      </a:r>
                      <a:r>
                        <a:rPr lang="en-US" sz="2000" dirty="0" smtClean="0"/>
                        <a:t>Movies</a:t>
                      </a:r>
                      <a:endParaRPr lang="en-GB" sz="2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Users</a:t>
                      </a:r>
                      <a:endParaRPr lang="en-US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</a:t>
                      </a:r>
                      <a:r>
                        <a:rPr lang="en-US" b="1" i="1" baseline="0" dirty="0" smtClean="0"/>
                        <a:t> 1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 2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……………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Movie</a:t>
                      </a:r>
                      <a:r>
                        <a:rPr lang="en-US" b="1" i="1" baseline="0" dirty="0" smtClean="0"/>
                        <a:t> N</a:t>
                      </a:r>
                      <a:endParaRPr lang="en-GB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2012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1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rgbClr val="00B0F0"/>
                          </a:solidFill>
                        </a:rPr>
                        <a:t>     - 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64442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2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90312"/>
                  </a:ext>
                </a:extLst>
              </a:tr>
              <a:tr h="708953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………</a:t>
                      </a:r>
                    </a:p>
                    <a:p>
                      <a:r>
                        <a:rPr lang="en-US" b="1" i="1" dirty="0" smtClean="0"/>
                        <a:t>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3966"/>
                  </a:ext>
                </a:extLst>
              </a:tr>
              <a:tr h="489429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User N</a:t>
                      </a:r>
                      <a:endParaRPr lang="en-GB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B0F0"/>
                          </a:solidFill>
                        </a:rPr>
                        <a:t>-</a:t>
                      </a:r>
                      <a:endParaRPr lang="en-GB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93587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5382704" y="2780907"/>
            <a:ext cx="1512217" cy="886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Cluster Reply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7" y="2196010"/>
            <a:ext cx="9219108" cy="4009528"/>
          </a:xfrm>
        </p:spPr>
      </p:pic>
    </p:spTree>
    <p:extLst>
      <p:ext uri="{BB962C8B-B14F-4D97-AF65-F5344CB8AC3E}">
        <p14:creationId xmlns:p14="http://schemas.microsoft.com/office/powerpoint/2010/main" val="11522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Recommendation system works?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Recommended system uses </a:t>
            </a:r>
          </a:p>
          <a:p>
            <a:pPr marL="0" indent="0">
              <a:buNone/>
            </a:pPr>
            <a:r>
              <a:rPr lang="en-US" dirty="0" smtClean="0"/>
              <a:t>Mathematical technique to calculate similarity.</a:t>
            </a:r>
          </a:p>
          <a:p>
            <a:pPr marL="0" indent="0">
              <a:buNone/>
            </a:pPr>
            <a:r>
              <a:rPr lang="en-US" dirty="0" smtClean="0"/>
              <a:t>Most common techniques are: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Euclidean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Hamming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Cosine </a:t>
            </a:r>
            <a:r>
              <a:rPr lang="en-US" dirty="0"/>
              <a:t>similarity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Pearson correlation</a:t>
            </a:r>
            <a:endParaRPr lang="en-GB" dirty="0"/>
          </a:p>
        </p:txBody>
      </p:sp>
      <p:pic>
        <p:nvPicPr>
          <p:cNvPr id="12" name="Picture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b="2658"/>
          <a:stretch>
            <a:fillRect/>
          </a:stretch>
        </p:blipFill>
        <p:spPr>
          <a:xfrm>
            <a:off x="6172200" y="1955590"/>
            <a:ext cx="5181600" cy="4091407"/>
          </a:xfrm>
        </p:spPr>
      </p:pic>
      <p:sp>
        <p:nvSpPr>
          <p:cNvPr id="3" name="TextBox 2"/>
          <p:cNvSpPr txBox="1"/>
          <p:nvPr/>
        </p:nvSpPr>
        <p:spPr>
          <a:xfrm>
            <a:off x="6716599" y="1602557"/>
            <a:ext cx="453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Distance between two movies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77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are the users and items in Recommender systems for following platforms?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Facebook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LinkedIn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Amazon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Netflix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YouTube 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1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quiz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are the users and items in Recommender systems for following platforms?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Facebook (users : members , Items :members)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LinkedIn </a:t>
            </a:r>
            <a:r>
              <a:rPr lang="en-US" dirty="0"/>
              <a:t>(users : members , Items </a:t>
            </a:r>
            <a:r>
              <a:rPr lang="en-US" dirty="0" smtClean="0"/>
              <a:t>:jobs /posts/Members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Amazon </a:t>
            </a:r>
            <a:r>
              <a:rPr lang="en-US" dirty="0"/>
              <a:t>(users : members , Items </a:t>
            </a:r>
            <a:r>
              <a:rPr lang="en-US" dirty="0" smtClean="0"/>
              <a:t>:products like books ,electronics items)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Netflix </a:t>
            </a:r>
            <a:r>
              <a:rPr lang="en-US" dirty="0"/>
              <a:t>(</a:t>
            </a:r>
            <a:r>
              <a:rPr lang="en-US" dirty="0" smtClean="0"/>
              <a:t>users: </a:t>
            </a:r>
            <a:r>
              <a:rPr lang="en-US" dirty="0"/>
              <a:t>members , Items </a:t>
            </a:r>
            <a:r>
              <a:rPr lang="en-US" dirty="0" smtClean="0"/>
              <a:t>:Movies/TV programs)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YouTube </a:t>
            </a:r>
            <a:r>
              <a:rPr lang="en-US" dirty="0"/>
              <a:t>(</a:t>
            </a:r>
            <a:r>
              <a:rPr lang="en-US" dirty="0" smtClean="0"/>
              <a:t>users: </a:t>
            </a:r>
            <a:r>
              <a:rPr lang="en-US" dirty="0"/>
              <a:t>members , Items 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Videos)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3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/Use Cases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/>
              <a:t>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Music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News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Restaurants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Future Friends (Social Network Sites)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Courses in e-learning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Jobs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Research Papers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Investment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TV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Clothes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Online Mates (Dating Services)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Supermarket Goods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9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                          3. </a:t>
            </a:r>
            <a:r>
              <a:rPr lang="en-US" sz="4800" dirty="0"/>
              <a:t>DEMO 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7236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Scenario :</a:t>
            </a:r>
          </a:p>
          <a:p>
            <a:pPr marL="0" indent="0">
              <a:buNone/>
            </a:pPr>
            <a:r>
              <a:rPr lang="en-US" dirty="0" smtClean="0"/>
              <a:t>Using given dataset Movie rating and IMDB Movie title , recommend a Movie to user based on similar Movie user has  rated or liked.</a:t>
            </a:r>
          </a:p>
          <a:p>
            <a:pPr>
              <a:buFontTx/>
              <a:buChar char="-"/>
            </a:pPr>
            <a:r>
              <a:rPr lang="en-US" dirty="0" smtClean="0"/>
              <a:t>Algorithm -</a:t>
            </a:r>
            <a:r>
              <a:rPr lang="en-GB" dirty="0"/>
              <a:t>Single Value Decomposition (SVD</a:t>
            </a:r>
            <a:r>
              <a:rPr lang="en-GB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Predict ratings for a given user and </a:t>
            </a:r>
            <a:r>
              <a:rPr lang="en-US" dirty="0" smtClean="0"/>
              <a:t>item(Predict </a:t>
            </a:r>
            <a:r>
              <a:rPr lang="en-US" dirty="0"/>
              <a:t>Rating for given user and </a:t>
            </a:r>
            <a:r>
              <a:rPr lang="en-US" dirty="0" smtClean="0"/>
              <a:t>Movie)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Recommend items to a </a:t>
            </a:r>
            <a:r>
              <a:rPr lang="en-US" dirty="0" smtClean="0"/>
              <a:t>user (Recommend </a:t>
            </a:r>
            <a:r>
              <a:rPr lang="en-US" dirty="0"/>
              <a:t>Movies </a:t>
            </a:r>
            <a:r>
              <a:rPr lang="en-US" dirty="0" smtClean="0"/>
              <a:t>)</a:t>
            </a: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- Using </a:t>
            </a:r>
            <a:r>
              <a:rPr lang="en-GB" dirty="0"/>
              <a:t>Azure Machine </a:t>
            </a:r>
            <a:r>
              <a:rPr lang="en-GB" dirty="0" smtClean="0"/>
              <a:t> Learning </a:t>
            </a:r>
            <a:r>
              <a:rPr lang="en-GB" dirty="0"/>
              <a:t>designer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7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32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Datasets</a:t>
            </a:r>
          </a:p>
          <a:p>
            <a:pPr marL="1371600" lvl="3" indent="0">
              <a:buNone/>
            </a:pPr>
            <a:r>
              <a:rPr lang="en-US" dirty="0"/>
              <a:t>Movie Rating </a:t>
            </a:r>
          </a:p>
          <a:p>
            <a:pPr marL="1371600" lvl="3" indent="0">
              <a:buNone/>
            </a:pPr>
            <a:r>
              <a:rPr lang="en-US" dirty="0"/>
              <a:t>IMDB Movie </a:t>
            </a:r>
            <a:r>
              <a:rPr lang="en-US" dirty="0" smtClean="0"/>
              <a:t>title</a:t>
            </a:r>
          </a:p>
          <a:p>
            <a:pPr marL="514350" indent="-514350">
              <a:buAutoNum type="arabicPeriod"/>
            </a:pPr>
            <a:r>
              <a:rPr lang="en-US" dirty="0" smtClean="0"/>
              <a:t>Join Two datasets</a:t>
            </a:r>
          </a:p>
          <a:p>
            <a:pPr marL="514350" indent="-514350">
              <a:buAutoNum type="arabicPeriod"/>
            </a:pPr>
            <a:r>
              <a:rPr lang="en-US" dirty="0" smtClean="0"/>
              <a:t>Selecting required columns or Python script </a:t>
            </a:r>
          </a:p>
          <a:p>
            <a:pPr marL="514350" indent="-514350">
              <a:buAutoNum type="arabicPeriod"/>
            </a:pPr>
            <a:r>
              <a:rPr lang="en-US" dirty="0" smtClean="0"/>
              <a:t>Removing duplicate rows </a:t>
            </a:r>
          </a:p>
          <a:p>
            <a:pPr marL="514350" indent="-514350">
              <a:buAutoNum type="arabicPeriod"/>
            </a:pPr>
            <a:r>
              <a:rPr lang="en-US" dirty="0" smtClean="0"/>
              <a:t>Split datasets </a:t>
            </a:r>
          </a:p>
          <a:p>
            <a:pPr marL="514350" indent="-514350">
              <a:buAutoNum type="arabicPeriod"/>
            </a:pPr>
            <a:r>
              <a:rPr lang="en-US" dirty="0" smtClean="0"/>
              <a:t>Using SVD OR TWAD recommender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Scoring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Evaluating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Deploy model</a:t>
            </a:r>
          </a:p>
          <a:p>
            <a:pPr marL="514350" indent="-514350">
              <a:buAutoNum type="arabicPeriod"/>
            </a:pPr>
            <a:r>
              <a:rPr lang="en-US" dirty="0" smtClean="0"/>
              <a:t>Consume Model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552450"/>
            <a:ext cx="4957762" cy="58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– Score SVD Recommender pipeline execution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566" y="1618234"/>
            <a:ext cx="7476283" cy="4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Score SVD Recommender result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6" y="1622949"/>
            <a:ext cx="9398524" cy="48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                            Any Questions.???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b="1" dirty="0"/>
              <a:t> </a:t>
            </a:r>
            <a:r>
              <a:rPr lang="en-GB" sz="4000" b="1" dirty="0" smtClean="0"/>
              <a:t>Alpa </a:t>
            </a:r>
            <a:r>
              <a:rPr lang="en-GB" sz="4000" b="1" dirty="0"/>
              <a:t>Buddhabhatti </a:t>
            </a:r>
          </a:p>
          <a:p>
            <a:pPr marL="0" indent="0">
              <a:buNone/>
            </a:pPr>
            <a:r>
              <a:rPr lang="en-GB" sz="4000" b="1" dirty="0"/>
              <a:t> </a:t>
            </a:r>
            <a:r>
              <a:rPr lang="en-GB" sz="2600" b="1" dirty="0" smtClean="0"/>
              <a:t>Azure </a:t>
            </a:r>
            <a:r>
              <a:rPr lang="en-GB" sz="2600" b="1" dirty="0"/>
              <a:t>Consultant, Cluster Reply </a:t>
            </a:r>
            <a:endParaRPr lang="en-GB" sz="2600" b="1" dirty="0" smtClean="0"/>
          </a:p>
          <a:p>
            <a:pPr marL="0" indent="0">
              <a:buNone/>
            </a:pPr>
            <a:r>
              <a:rPr lang="en-GB" sz="4000" b="1" dirty="0"/>
              <a:t>https://www.linkedin.com/in/alpabuddhabhatti/  		 	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49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lvl="0" indent="-514350">
              <a:buAutoNum type="arabicPeriod"/>
            </a:pPr>
            <a:r>
              <a:rPr lang="en-US" dirty="0" smtClean="0"/>
              <a:t>Machine learning and Azure Machine learning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What is </a:t>
            </a:r>
            <a:r>
              <a:rPr lang="en-US" dirty="0"/>
              <a:t>Machine learning </a:t>
            </a:r>
            <a:r>
              <a:rPr lang="en-US" dirty="0" smtClean="0"/>
              <a:t>(</a:t>
            </a:r>
            <a:r>
              <a:rPr lang="en-GB" dirty="0" smtClean="0"/>
              <a:t>ML)?</a:t>
            </a: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What is Azure </a:t>
            </a:r>
            <a:r>
              <a:rPr lang="en-US" dirty="0"/>
              <a:t>Machine learning</a:t>
            </a:r>
            <a:r>
              <a:rPr lang="en-GB" dirty="0" smtClean="0"/>
              <a:t> (ML)?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Why we need Azure </a:t>
            </a:r>
            <a:r>
              <a:rPr lang="en-US" dirty="0"/>
              <a:t>Machine learning</a:t>
            </a:r>
            <a:r>
              <a:rPr lang="en-GB" dirty="0"/>
              <a:t> (ML</a:t>
            </a:r>
            <a:r>
              <a:rPr lang="en-GB" dirty="0" smtClean="0"/>
              <a:t>)?</a:t>
            </a: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Azure </a:t>
            </a:r>
            <a:r>
              <a:rPr lang="en-US" dirty="0"/>
              <a:t>Machine learning</a:t>
            </a:r>
            <a:r>
              <a:rPr lang="en-GB" dirty="0"/>
              <a:t> </a:t>
            </a:r>
            <a:r>
              <a:rPr lang="en-US" dirty="0" smtClean="0"/>
              <a:t>ML </a:t>
            </a:r>
            <a:r>
              <a:rPr lang="en-US" dirty="0"/>
              <a:t>Designer Tour</a:t>
            </a:r>
            <a:r>
              <a:rPr lang="en-US" dirty="0" smtClean="0"/>
              <a:t>!!!</a:t>
            </a:r>
            <a:endParaRPr lang="en-GB" dirty="0"/>
          </a:p>
          <a:p>
            <a:pPr marL="0" lvl="0" indent="0">
              <a:buNone/>
            </a:pPr>
            <a:r>
              <a:rPr lang="en-GB" dirty="0" smtClean="0"/>
              <a:t>2. Recommend </a:t>
            </a:r>
            <a:r>
              <a:rPr lang="en-GB" dirty="0"/>
              <a:t>Machine Learning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What is a Recommend </a:t>
            </a:r>
            <a:r>
              <a:rPr lang="en-GB" dirty="0" smtClean="0"/>
              <a:t>System.?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smtClean="0"/>
              <a:t>Type </a:t>
            </a:r>
            <a:r>
              <a:rPr lang="en-GB" dirty="0"/>
              <a:t>of recommendation system</a:t>
            </a:r>
            <a:r>
              <a:rPr lang="en-GB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How a recommend  system works</a:t>
            </a:r>
            <a:r>
              <a:rPr lang="en-GB" dirty="0" smtClean="0"/>
              <a:t>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List of Applications of Recommendation </a:t>
            </a:r>
            <a:r>
              <a:rPr lang="en-GB" dirty="0" smtClean="0"/>
              <a:t>system</a:t>
            </a:r>
            <a:endParaRPr lang="en-GB" dirty="0"/>
          </a:p>
          <a:p>
            <a:pPr marL="0" lvl="0" indent="0">
              <a:buNone/>
            </a:pPr>
            <a:r>
              <a:rPr lang="en-GB" dirty="0" smtClean="0"/>
              <a:t>3.Demo</a:t>
            </a:r>
            <a:r>
              <a:rPr lang="en-GB" dirty="0"/>
              <a:t>: Azure ML Studio – Movie Recommendation </a:t>
            </a:r>
            <a:r>
              <a:rPr lang="en-GB" dirty="0" smtClean="0"/>
              <a:t>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&amp; 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smtClean="0"/>
              <a:t>www.analyticssteps.com/blogs/what-are-recommendation-systems-machine-learning</a:t>
            </a:r>
          </a:p>
          <a:p>
            <a:r>
              <a:rPr lang="en-GB" dirty="0"/>
              <a:t>Https://www.Mygreatlearning.Com/blog/masterclass-on-movie-recommendation-system/</a:t>
            </a:r>
          </a:p>
          <a:p>
            <a:r>
              <a:rPr lang="en-GB" dirty="0"/>
              <a:t>Https://towardsdatascience.Com/a-simple-movie-recommendation-system-d135cfd0a22d</a:t>
            </a:r>
          </a:p>
          <a:p>
            <a:r>
              <a:rPr lang="en-GB" dirty="0"/>
              <a:t>Https://medium.Com/better-programming/building-a-movie-recommendation-engine-for-beginners-7161430e35b9</a:t>
            </a:r>
          </a:p>
          <a:p>
            <a:r>
              <a:rPr lang="en-GB" dirty="0"/>
              <a:t>Https://medium.Com/nerd-for-tech/simple-movie-recommendation-system-using-python-e5df3ce58664</a:t>
            </a:r>
          </a:p>
          <a:p>
            <a:r>
              <a:rPr lang="en-GB" dirty="0"/>
              <a:t>Https://docs.Microsoft.Com/en-us/azure/architecture/example-scenario/ai/movie-recommendations</a:t>
            </a:r>
          </a:p>
          <a:p>
            <a:r>
              <a:rPr lang="en-GB" dirty="0"/>
              <a:t>Https://docs.Microsoft.Com/en-us/dotnet/machine-learning/tutorials/movie-recommendation</a:t>
            </a:r>
          </a:p>
          <a:p>
            <a:r>
              <a:rPr lang="en-GB" dirty="0"/>
              <a:t>Https://developers.Google.Com/machine-learning/recommendation/collaborative/basics</a:t>
            </a:r>
          </a:p>
          <a:p>
            <a:r>
              <a:rPr lang="en-GB" dirty="0"/>
              <a:t>https://</a:t>
            </a:r>
            <a:r>
              <a:rPr lang="en-GB" dirty="0" smtClean="0"/>
              <a:t>towardsdatascience.com/the-remarkable-world-of-recommender-systems-bff4b9cbe6a7</a:t>
            </a:r>
          </a:p>
          <a:p>
            <a:r>
              <a:rPr lang="en-GB"/>
              <a:t>https://medium.com/the-owl/recommender-systems-f62ad843f70c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0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A Computer Program/system that can learn from </a:t>
            </a:r>
          </a:p>
          <a:p>
            <a:pPr marL="0" indent="0">
              <a:buNone/>
            </a:pPr>
            <a:endParaRPr lang="en-US" sz="6000" dirty="0" smtClean="0"/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“Experience”                Data or examples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1"/>
                </a:solidFill>
              </a:rPr>
              <a:t>It finds pattern from experience and able to make predictions about  the future.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sz="6000" dirty="0" smtClean="0"/>
              <a:t>Without being explicitly programmed or told to do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0"/>
            <a:ext cx="1119237" cy="1190625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3761295" y="2879890"/>
            <a:ext cx="1277332" cy="509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7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 Systems?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subset </a:t>
            </a:r>
            <a:r>
              <a:rPr lang="en-GB" dirty="0"/>
              <a:t>of </a:t>
            </a:r>
            <a:r>
              <a:rPr lang="en-GB" dirty="0" smtClean="0"/>
              <a:t>AI.</a:t>
            </a:r>
          </a:p>
          <a:p>
            <a:r>
              <a:rPr lang="en-US" dirty="0" smtClean="0"/>
              <a:t>Application:</a:t>
            </a:r>
          </a:p>
          <a:p>
            <a:pPr marL="0" indent="0">
              <a:buNone/>
            </a:pPr>
            <a:r>
              <a:rPr lang="en-US" dirty="0" smtClean="0"/>
              <a:t>  Recommender system </a:t>
            </a:r>
            <a:r>
              <a:rPr lang="en-US" dirty="0" err="1" smtClean="0"/>
              <a:t>e.g</a:t>
            </a:r>
            <a:r>
              <a:rPr lang="en-US" dirty="0" smtClean="0"/>
              <a:t> Spotify , Netflix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1911349"/>
            <a:ext cx="5229225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teams of Machine learning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866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Features</a:t>
            </a:r>
          </a:p>
          <a:p>
            <a:pPr marL="0" indent="0">
              <a:buNone/>
            </a:pPr>
            <a:r>
              <a:rPr lang="en-US" dirty="0" smtClean="0"/>
              <a:t>Training Data</a:t>
            </a:r>
          </a:p>
          <a:p>
            <a:pPr marL="0" indent="0">
              <a:buNone/>
            </a:pPr>
            <a:r>
              <a:rPr lang="en-US" dirty="0" smtClean="0"/>
              <a:t>Test Data</a:t>
            </a:r>
          </a:p>
          <a:p>
            <a:pPr marL="0" indent="0">
              <a:buNone/>
            </a:pPr>
            <a:r>
              <a:rPr lang="en-US" dirty="0" smtClean="0"/>
              <a:t>Target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43280" y="2270824"/>
            <a:ext cx="5610520" cy="31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839" y="1122363"/>
            <a:ext cx="9810161" cy="12484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Azure Machine learning 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644219"/>
            <a:ext cx="9144000" cy="4072379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Azure </a:t>
            </a:r>
            <a:r>
              <a:rPr lang="en-US" sz="4400" b="1" dirty="0"/>
              <a:t>Machine Learning</a:t>
            </a:r>
            <a:r>
              <a:rPr lang="en-US" sz="4400" dirty="0"/>
              <a:t> (</a:t>
            </a:r>
            <a:r>
              <a:rPr lang="en-US" sz="4400" b="1" dirty="0"/>
              <a:t>Azure ML</a:t>
            </a:r>
            <a:r>
              <a:rPr lang="en-US" sz="4400" dirty="0"/>
              <a:t>) is a cloud-based </a:t>
            </a:r>
            <a:r>
              <a:rPr lang="en-US" sz="4400" b="1" dirty="0"/>
              <a:t>service</a:t>
            </a:r>
            <a:r>
              <a:rPr lang="en-US" sz="4400" dirty="0"/>
              <a:t> for creating and managing </a:t>
            </a:r>
            <a:r>
              <a:rPr lang="en-US" sz="4400" b="1" dirty="0"/>
              <a:t>machine learning</a:t>
            </a:r>
            <a:r>
              <a:rPr lang="en-US" sz="4400" dirty="0"/>
              <a:t> solutions</a:t>
            </a:r>
            <a:r>
              <a:rPr lang="en-US" sz="4400" dirty="0" smtClean="0"/>
              <a:t>.</a:t>
            </a:r>
            <a:endParaRPr lang="en-GB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63" y="-30163"/>
            <a:ext cx="1119237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1655</Words>
  <Application>Microsoft Office PowerPoint</Application>
  <PresentationFormat>Widescreen</PresentationFormat>
  <Paragraphs>500</Paragraphs>
  <Slides>50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Cluster Reply </vt:lpstr>
      <vt:lpstr>Cluster Reply </vt:lpstr>
      <vt:lpstr>Agenda</vt:lpstr>
      <vt:lpstr>What is Machine learning?</vt:lpstr>
      <vt:lpstr>What is Machine learning Systems?</vt:lpstr>
      <vt:lpstr>Key teams of Machine learning ?</vt:lpstr>
      <vt:lpstr>What is Azure Machine learning ?</vt:lpstr>
      <vt:lpstr>Overview of Azure Machine learning </vt:lpstr>
      <vt:lpstr>Azure Machine learning process</vt:lpstr>
      <vt:lpstr>Demo - Azure Machine learning ML Designer Tour!!!</vt:lpstr>
      <vt:lpstr>Why Azure Machine Learning</vt:lpstr>
      <vt:lpstr>Why Azure Machine Learning</vt:lpstr>
      <vt:lpstr>PowerPoint Presentation</vt:lpstr>
      <vt:lpstr>What is recommendation systems?</vt:lpstr>
      <vt:lpstr>Why recommendation systems are needed?</vt:lpstr>
      <vt:lpstr>Why recommendation systems are needed?</vt:lpstr>
      <vt:lpstr>How Recommendation system works?</vt:lpstr>
      <vt:lpstr>How Recommendation system works?</vt:lpstr>
      <vt:lpstr>Various approaches/Types</vt:lpstr>
      <vt:lpstr> Popularity Based Filtering</vt:lpstr>
      <vt:lpstr> Popularity-Based Recommendation System </vt:lpstr>
      <vt:lpstr> Popularity-Based Recommendation System </vt:lpstr>
      <vt:lpstr>Content-based filtering </vt:lpstr>
      <vt:lpstr>Content-based filtering </vt:lpstr>
      <vt:lpstr>Content-based filtering </vt:lpstr>
      <vt:lpstr>Content-based filtering – problems </vt:lpstr>
      <vt:lpstr>Collaborative filtering</vt:lpstr>
      <vt:lpstr>Collaborative filtering</vt:lpstr>
      <vt:lpstr>Collaborative filtering</vt:lpstr>
      <vt:lpstr>Collaborative filtering- Example</vt:lpstr>
      <vt:lpstr>Collaborative filtering</vt:lpstr>
      <vt:lpstr> Steps Involved in Collaborative Filtering  </vt:lpstr>
      <vt:lpstr>Collaborative filtering</vt:lpstr>
      <vt:lpstr>Collaborative filtering -Quiz</vt:lpstr>
      <vt:lpstr>Collaborative filtering -Quiz</vt:lpstr>
      <vt:lpstr>Hybrid filtering</vt:lpstr>
      <vt:lpstr>How Recommendation system works?</vt:lpstr>
      <vt:lpstr>How Recommendation system works?</vt:lpstr>
      <vt:lpstr>Quick quiz</vt:lpstr>
      <vt:lpstr>Quick quiz</vt:lpstr>
      <vt:lpstr>Applications /Use Cases</vt:lpstr>
      <vt:lpstr>PowerPoint Presentation</vt:lpstr>
      <vt:lpstr>DEMO </vt:lpstr>
      <vt:lpstr>DEMO </vt:lpstr>
      <vt:lpstr>DEMO – Score SVD Recommender pipeline execution</vt:lpstr>
      <vt:lpstr>DEMO – Score SVD Recommender result</vt:lpstr>
      <vt:lpstr>Thank you!!!</vt:lpstr>
      <vt:lpstr>Resources &amp; 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recommendation systems are needed?</dc:title>
  <dc:creator>Buddhabhatti Alpa</dc:creator>
  <cp:lastModifiedBy>Buddhabhatti Alpa</cp:lastModifiedBy>
  <cp:revision>331</cp:revision>
  <dcterms:created xsi:type="dcterms:W3CDTF">2021-01-29T22:48:31Z</dcterms:created>
  <dcterms:modified xsi:type="dcterms:W3CDTF">2021-03-12T00:41:13Z</dcterms:modified>
</cp:coreProperties>
</file>